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7" r:id="rId4"/>
    <p:sldId id="268" r:id="rId5"/>
    <p:sldId id="270" r:id="rId6"/>
    <p:sldId id="280" r:id="rId7"/>
    <p:sldId id="257" r:id="rId8"/>
    <p:sldId id="258" r:id="rId9"/>
    <p:sldId id="272" r:id="rId10"/>
    <p:sldId id="263" r:id="rId11"/>
    <p:sldId id="264" r:id="rId12"/>
    <p:sldId id="262" r:id="rId13"/>
    <p:sldId id="265" r:id="rId14"/>
    <p:sldId id="259" r:id="rId15"/>
    <p:sldId id="261" r:id="rId16"/>
    <p:sldId id="26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EA4A0-7F09-4F49-8711-B2FC92588F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B77B2-2BB2-49BD-A3C4-7741CD6B03CD}">
      <dgm:prSet custT="1"/>
      <dgm:spPr/>
      <dgm:t>
        <a:bodyPr/>
        <a:lstStyle/>
        <a:p>
          <a:pPr algn="ctr" rtl="0"/>
          <a:endParaRPr lang="en-US" sz="5400" b="1" dirty="0" smtClean="0">
            <a:solidFill>
              <a:schemeClr val="tx1"/>
            </a:solidFill>
          </a:endParaRPr>
        </a:p>
        <a:p>
          <a:pPr algn="ctr" rtl="0"/>
          <a:r>
            <a:rPr lang="en-US" sz="5400" b="1" dirty="0" smtClean="0">
              <a:solidFill>
                <a:schemeClr val="tx1"/>
              </a:solidFill>
            </a:rPr>
            <a:t>WELCOME</a:t>
          </a:r>
          <a:r>
            <a:rPr lang="en-US" sz="5400" dirty="0" smtClean="0">
              <a:solidFill>
                <a:schemeClr val="tx1"/>
              </a:solidFill>
            </a:rPr>
            <a:t/>
          </a:r>
          <a:br>
            <a:rPr lang="en-US" sz="5400" dirty="0" smtClean="0">
              <a:solidFill>
                <a:schemeClr val="tx1"/>
              </a:solidFill>
            </a:rPr>
          </a:br>
          <a:r>
            <a:rPr lang="en-US" sz="5400" dirty="0" smtClean="0">
              <a:solidFill>
                <a:schemeClr val="tx1"/>
              </a:solidFill>
            </a:rPr>
            <a:t>COLBY SCHOOL DISTRICT</a:t>
          </a:r>
        </a:p>
        <a:p>
          <a:pPr algn="ctr" rtl="0"/>
          <a:r>
            <a:rPr lang="en-US" sz="3600" dirty="0" smtClean="0">
              <a:solidFill>
                <a:schemeClr val="tx1"/>
              </a:solidFill>
            </a:rPr>
            <a:t>Stakeholder Driven Strategic Planning</a:t>
          </a:r>
        </a:p>
        <a:p>
          <a:pPr algn="ctr" rtl="0"/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5400" dirty="0" smtClean="0">
              <a:solidFill>
                <a:schemeClr val="tx1"/>
              </a:solidFill>
            </a:rPr>
            <a:t/>
          </a:r>
          <a:br>
            <a:rPr lang="en-US" sz="5400" dirty="0" smtClean="0">
              <a:solidFill>
                <a:schemeClr val="tx1"/>
              </a:solidFill>
            </a:rPr>
          </a:br>
          <a:r>
            <a:rPr lang="en-US" sz="5400" dirty="0" smtClean="0">
              <a:solidFill>
                <a:schemeClr val="tx1"/>
              </a:solidFill>
            </a:rPr>
            <a:t>December 11, 2013</a:t>
          </a:r>
          <a:r>
            <a:rPr lang="en-US" sz="3500" dirty="0" smtClean="0"/>
            <a:t/>
          </a:r>
          <a:br>
            <a:rPr lang="en-US" sz="3500" dirty="0" smtClean="0"/>
          </a:br>
          <a:r>
            <a:rPr lang="en-US" sz="3500" dirty="0" smtClean="0"/>
            <a:t/>
          </a:r>
          <a:br>
            <a:rPr lang="en-US" sz="3500" dirty="0" smtClean="0"/>
          </a:br>
          <a:endParaRPr lang="en-US" sz="3500" dirty="0"/>
        </a:p>
      </dgm:t>
    </dgm:pt>
    <dgm:pt modelId="{1FF273F1-5D47-4865-9012-CC412DF6738C}" type="parTrans" cxnId="{1FA77C94-EFBD-4726-A1B9-D319952FA026}">
      <dgm:prSet/>
      <dgm:spPr/>
      <dgm:t>
        <a:bodyPr/>
        <a:lstStyle/>
        <a:p>
          <a:endParaRPr lang="en-US"/>
        </a:p>
      </dgm:t>
    </dgm:pt>
    <dgm:pt modelId="{B0AD9533-4EFE-46C3-8689-ED93C726FACA}" type="sibTrans" cxnId="{1FA77C94-EFBD-4726-A1B9-D319952FA026}">
      <dgm:prSet/>
      <dgm:spPr/>
      <dgm:t>
        <a:bodyPr/>
        <a:lstStyle/>
        <a:p>
          <a:endParaRPr lang="en-US"/>
        </a:p>
      </dgm:t>
    </dgm:pt>
    <dgm:pt modelId="{49F06E75-DDC8-480C-8C7F-19A777F89DFC}" type="pres">
      <dgm:prSet presAssocID="{152EA4A0-7F09-4F49-8711-B2FC92588F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F48716-A7C8-4882-82B3-4E8B77B9F68A}" type="pres">
      <dgm:prSet presAssocID="{589B77B2-2BB2-49BD-A3C4-7741CD6B03CD}" presName="linNode" presStyleCnt="0"/>
      <dgm:spPr/>
    </dgm:pt>
    <dgm:pt modelId="{1868B304-3E5A-4EB7-9D4D-83A00CB70790}" type="pres">
      <dgm:prSet presAssocID="{589B77B2-2BB2-49BD-A3C4-7741CD6B03CD}" presName="parentText" presStyleLbl="node1" presStyleIdx="0" presStyleCnt="1" custScaleX="277778" custLinFactNeighborX="-136" custLinFactNeighborY="288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77C94-EFBD-4726-A1B9-D319952FA026}" srcId="{152EA4A0-7F09-4F49-8711-B2FC92588F01}" destId="{589B77B2-2BB2-49BD-A3C4-7741CD6B03CD}" srcOrd="0" destOrd="0" parTransId="{1FF273F1-5D47-4865-9012-CC412DF6738C}" sibTransId="{B0AD9533-4EFE-46C3-8689-ED93C726FACA}"/>
    <dgm:cxn modelId="{BA426605-DF4F-48F2-883F-7093D3E50EE5}" type="presOf" srcId="{589B77B2-2BB2-49BD-A3C4-7741CD6B03CD}" destId="{1868B304-3E5A-4EB7-9D4D-83A00CB70790}" srcOrd="0" destOrd="0" presId="urn:microsoft.com/office/officeart/2005/8/layout/vList5"/>
    <dgm:cxn modelId="{4B5EDF22-1E30-43F4-8B61-5BA880EC76DA}" type="presOf" srcId="{152EA4A0-7F09-4F49-8711-B2FC92588F01}" destId="{49F06E75-DDC8-480C-8C7F-19A777F89DFC}" srcOrd="0" destOrd="0" presId="urn:microsoft.com/office/officeart/2005/8/layout/vList5"/>
    <dgm:cxn modelId="{B436D5D3-803F-4824-BCFD-056A8142AB0D}" type="presParOf" srcId="{49F06E75-DDC8-480C-8C7F-19A777F89DFC}" destId="{88F48716-A7C8-4882-82B3-4E8B77B9F68A}" srcOrd="0" destOrd="0" presId="urn:microsoft.com/office/officeart/2005/8/layout/vList5"/>
    <dgm:cxn modelId="{F5495E25-8491-434D-B8EB-B25217098D22}" type="presParOf" srcId="{88F48716-A7C8-4882-82B3-4E8B77B9F68A}" destId="{1868B304-3E5A-4EB7-9D4D-83A00CB7079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8B304-3E5A-4EB7-9D4D-83A00CB70790}">
      <dsp:nvSpPr>
        <dsp:cNvPr id="0" name=""/>
        <dsp:cNvSpPr/>
      </dsp:nvSpPr>
      <dsp:spPr>
        <a:xfrm>
          <a:off x="0" y="6449"/>
          <a:ext cx="5994894" cy="6597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b="1" kern="1200" dirty="0" smtClean="0">
            <a:solidFill>
              <a:schemeClr val="tx1"/>
            </a:solidFill>
          </a:endParaRP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chemeClr val="tx1"/>
              </a:solidFill>
            </a:rPr>
            <a:t>WELCOME</a:t>
          </a:r>
          <a:r>
            <a:rPr lang="en-US" sz="5400" kern="1200" dirty="0" smtClean="0">
              <a:solidFill>
                <a:schemeClr val="tx1"/>
              </a:solidFill>
            </a:rPr>
            <a:t/>
          </a:r>
          <a:br>
            <a:rPr lang="en-US" sz="5400" kern="1200" dirty="0" smtClean="0">
              <a:solidFill>
                <a:schemeClr val="tx1"/>
              </a:solidFill>
            </a:rPr>
          </a:br>
          <a:r>
            <a:rPr lang="en-US" sz="5400" kern="1200" dirty="0" smtClean="0">
              <a:solidFill>
                <a:schemeClr val="tx1"/>
              </a:solidFill>
            </a:rPr>
            <a:t>COLBY SCHOOL DISTRICT</a:t>
          </a: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Stakeholder Driven Strategic Planning</a:t>
          </a: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5400" kern="1200" dirty="0" smtClean="0">
              <a:solidFill>
                <a:schemeClr val="tx1"/>
              </a:solidFill>
            </a:rPr>
            <a:t/>
          </a:r>
          <a:br>
            <a:rPr lang="en-US" sz="5400" kern="1200" dirty="0" smtClean="0">
              <a:solidFill>
                <a:schemeClr val="tx1"/>
              </a:solidFill>
            </a:rPr>
          </a:br>
          <a:r>
            <a:rPr lang="en-US" sz="5400" kern="1200" dirty="0" smtClean="0">
              <a:solidFill>
                <a:schemeClr val="tx1"/>
              </a:solidFill>
            </a:rPr>
            <a:t>December 11, 2013</a:t>
          </a:r>
          <a:r>
            <a:rPr lang="en-US" sz="3500" kern="1200" dirty="0" smtClean="0"/>
            <a:t/>
          </a:r>
          <a:br>
            <a:rPr lang="en-US" sz="3500" kern="1200" dirty="0" smtClean="0"/>
          </a:br>
          <a:r>
            <a:rPr lang="en-US" sz="3500" kern="1200" dirty="0" smtClean="0"/>
            <a:t/>
          </a:r>
          <a:br>
            <a:rPr lang="en-US" sz="3500" kern="1200" dirty="0" smtClean="0"/>
          </a:br>
          <a:endParaRPr lang="en-US" sz="3500" kern="1200" dirty="0"/>
        </a:p>
      </dsp:txBody>
      <dsp:txXfrm>
        <a:off x="292647" y="299096"/>
        <a:ext cx="5409600" cy="601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7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70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9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3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69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17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56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4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88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58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97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3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1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8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4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5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4870-D938-495B-9BBA-E4880863D21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7206A-3F9D-419D-B50B-14914CEC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0FB73-D332-41C4-9E33-BB7E9590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2A5B-06ED-4CE8-A24E-F7A99715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3733639"/>
              </p:ext>
            </p:extLst>
          </p:nvPr>
        </p:nvGraphicFramePr>
        <p:xfrm>
          <a:off x="400050" y="1016000"/>
          <a:ext cx="6000750" cy="66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181600"/>
            <a:ext cx="4800600" cy="233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34" y="1458192"/>
            <a:ext cx="7458635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200400"/>
            <a:ext cx="5829300" cy="4491567"/>
          </a:xfrm>
        </p:spPr>
        <p:txBody>
          <a:bodyPr/>
          <a:lstStyle/>
          <a:p>
            <a:pPr algn="ctr"/>
            <a:r>
              <a:rPr lang="en-US" dirty="0" smtClean="0"/>
              <a:t>SOAR Results</a:t>
            </a:r>
            <a:br>
              <a:rPr lang="en-US" dirty="0" smtClean="0"/>
            </a:br>
            <a:r>
              <a:rPr lang="en-US" dirty="0" smtClean="0"/>
              <a:t>Prioritization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7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200400"/>
            <a:ext cx="5829300" cy="4491567"/>
          </a:xfrm>
        </p:spPr>
        <p:txBody>
          <a:bodyPr/>
          <a:lstStyle/>
          <a:p>
            <a:pPr algn="ctr"/>
            <a:r>
              <a:rPr lang="en-US" dirty="0" smtClean="0"/>
              <a:t>Mission and 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99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4350" y="533401"/>
            <a:ext cx="58293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5715000" cy="7086600"/>
          </a:xfrm>
        </p:spPr>
        <p:txBody>
          <a:bodyPr/>
          <a:lstStyle/>
          <a:p>
            <a:endParaRPr lang="en-US" sz="6000" b="1" dirty="0" smtClean="0">
              <a:solidFill>
                <a:srgbClr val="00B050"/>
              </a:solidFill>
            </a:endParaRPr>
          </a:p>
          <a:p>
            <a:r>
              <a:rPr lang="en-US" sz="6000" b="1" dirty="0" smtClean="0">
                <a:solidFill>
                  <a:srgbClr val="00B050"/>
                </a:solidFill>
              </a:rPr>
              <a:t>The </a:t>
            </a:r>
            <a:r>
              <a:rPr lang="en-US" sz="6000" b="1" dirty="0">
                <a:solidFill>
                  <a:srgbClr val="00B050"/>
                </a:solidFill>
              </a:rPr>
              <a:t>Mission of the School District of Colby is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87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4350" y="533401"/>
            <a:ext cx="58293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5715000" cy="708660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SCHOOL DISTRICT OF COLBY POLICY#: 110</a:t>
            </a:r>
          </a:p>
          <a:p>
            <a:r>
              <a:rPr lang="en-US" sz="1600" dirty="0">
                <a:solidFill>
                  <a:schemeClr val="tx1"/>
                </a:solidFill>
              </a:rPr>
              <a:t>SECTION: BOARD OF EDUCATION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REVISED: 01/21/02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REVISED: 10/22/12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EDUCATIONAL </a:t>
            </a:r>
            <a:r>
              <a:rPr lang="en-US" b="1" dirty="0">
                <a:solidFill>
                  <a:schemeClr val="tx1"/>
                </a:solidFill>
              </a:rPr>
              <a:t>PHILOSOPHY</a:t>
            </a:r>
          </a:p>
          <a:p>
            <a:pPr algn="l"/>
            <a:r>
              <a:rPr lang="en-US" sz="3000" dirty="0">
                <a:solidFill>
                  <a:schemeClr val="tx1"/>
                </a:solidFill>
              </a:rPr>
              <a:t>The Board of Education of the School District of Colby recognizes the importance of accepting the </a:t>
            </a:r>
            <a:r>
              <a:rPr lang="en-US" sz="3000" dirty="0" smtClean="0">
                <a:solidFill>
                  <a:schemeClr val="tx1"/>
                </a:solidFill>
              </a:rPr>
              <a:t>individual into </a:t>
            </a:r>
            <a:r>
              <a:rPr lang="en-US" sz="3000" dirty="0">
                <a:solidFill>
                  <a:schemeClr val="tx1"/>
                </a:solidFill>
              </a:rPr>
              <a:t>the system as he/she is, and providing him/her with a stimulating environment and learning </a:t>
            </a:r>
            <a:r>
              <a:rPr lang="en-US" sz="3000" dirty="0" smtClean="0">
                <a:solidFill>
                  <a:schemeClr val="tx1"/>
                </a:solidFill>
              </a:rPr>
              <a:t>experience designed </a:t>
            </a:r>
            <a:r>
              <a:rPr lang="en-US" sz="3000" dirty="0">
                <a:solidFill>
                  <a:schemeClr val="tx1"/>
                </a:solidFill>
              </a:rPr>
              <a:t>to promote the purposes set forth in the following philosophy.</a:t>
            </a:r>
          </a:p>
          <a:p>
            <a:r>
              <a:rPr lang="en-US" b="1" dirty="0">
                <a:solidFill>
                  <a:schemeClr val="tx1"/>
                </a:solidFill>
              </a:rPr>
              <a:t>MISSION STATEMENT</a:t>
            </a:r>
          </a:p>
          <a:p>
            <a:r>
              <a:rPr lang="en-US" dirty="0">
                <a:solidFill>
                  <a:schemeClr val="tx1"/>
                </a:solidFill>
              </a:rPr>
              <a:t>The mission of the School District of Colby is </a:t>
            </a:r>
            <a:r>
              <a:rPr lang="en-US" b="1" dirty="0">
                <a:solidFill>
                  <a:schemeClr val="tx1"/>
                </a:solidFill>
              </a:rPr>
              <a:t>LEARNING for ALL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73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4350" y="533401"/>
            <a:ext cx="58293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5715000" cy="70866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SCHOOL DISTRICT OF COLBY POLICY#: 110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PHILOSOPHY </a:t>
            </a:r>
            <a:r>
              <a:rPr lang="en-US" sz="1800" b="1" dirty="0">
                <a:solidFill>
                  <a:schemeClr val="tx1"/>
                </a:solidFill>
              </a:rPr>
              <a:t>OF SCHOOL DISTRICT OF COLBY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The purposes of education in the Colby Public Schools are four-fold. They are best defined as self-realization,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human relationship, economic efficiency and civic responsibility.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For self-realization, the school must provide the student with opportunities and learning experiences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compatible with his respective abilities. The educational program should be broad and general for all youth,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but still maintain a diversity of quality and balance that lends to individual differences. Effort should be made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to develop the student, not only in the so-called formal instructional fields, but also in the areas of aesthetic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values such as literature, music, and art. In addition, the student should be provided with opportunity to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ascertain his own strengths and weaknesses, capacities and limitations in terms of his own environment and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should be exposed to the joys of achieving goals that he and society find desirable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r"/>
            <a:r>
              <a:rPr lang="en-US" sz="1800" i="1" dirty="0" smtClean="0">
                <a:solidFill>
                  <a:schemeClr val="tx1"/>
                </a:solidFill>
              </a:rPr>
              <a:t>continued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9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78846"/>
            <a:ext cx="5638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December 11, 2013 @ 6:00 PM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Middle </a:t>
            </a:r>
            <a:r>
              <a:rPr lang="en-US" sz="3200" b="1" dirty="0"/>
              <a:t>School LMC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Where are we? Where are we going?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Paul </a:t>
            </a:r>
            <a:r>
              <a:rPr lang="en-US" sz="1600" i="1" dirty="0"/>
              <a:t>reviews strategic planning process and </a:t>
            </a:r>
            <a:r>
              <a:rPr lang="en-US" sz="1600" i="1" dirty="0" smtClean="0"/>
              <a:t>purpose future </a:t>
            </a:r>
            <a:r>
              <a:rPr lang="en-US" sz="1600" i="1" dirty="0"/>
              <a:t>meetings. (5) </a:t>
            </a:r>
          </a:p>
          <a:p>
            <a:r>
              <a:rPr lang="en-US" b="1" dirty="0"/>
              <a:t>Data Based decision Making </a:t>
            </a:r>
            <a:r>
              <a:rPr lang="en-US" dirty="0"/>
              <a:t>(5)</a:t>
            </a:r>
          </a:p>
          <a:p>
            <a:r>
              <a:rPr lang="en-US" b="1" dirty="0"/>
              <a:t>Data presentation from Clark County</a:t>
            </a:r>
            <a:r>
              <a:rPr lang="en-US" dirty="0"/>
              <a:t> (15)</a:t>
            </a:r>
          </a:p>
          <a:p>
            <a:r>
              <a:rPr lang="en-US" b="1" dirty="0"/>
              <a:t>Data presentation from Steve</a:t>
            </a:r>
            <a:r>
              <a:rPr lang="en-US" dirty="0"/>
              <a:t> (</a:t>
            </a:r>
            <a:r>
              <a:rPr lang="en-US" dirty="0" smtClean="0"/>
              <a:t>15)</a:t>
            </a:r>
          </a:p>
          <a:p>
            <a:r>
              <a:rPr lang="en-US" b="1" dirty="0" smtClean="0"/>
              <a:t>Review </a:t>
            </a:r>
            <a:r>
              <a:rPr lang="en-US" b="1" dirty="0"/>
              <a:t>SOAR flip chart prioritization results</a:t>
            </a:r>
            <a:r>
              <a:rPr lang="en-US" dirty="0"/>
              <a:t> from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November </a:t>
            </a:r>
            <a:r>
              <a:rPr lang="en-US" sz="1600" i="1" dirty="0"/>
              <a:t>21st meeting  (</a:t>
            </a:r>
            <a:r>
              <a:rPr lang="en-US" sz="1600" i="1" dirty="0" smtClean="0"/>
              <a:t>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Based </a:t>
            </a:r>
            <a:r>
              <a:rPr lang="en-US" sz="1600" i="1" dirty="0"/>
              <a:t>on additional information presented by Clark County and DA Kolden, any additional SOARs?</a:t>
            </a:r>
          </a:p>
          <a:p>
            <a:r>
              <a:rPr lang="en-US" b="1" dirty="0"/>
              <a:t>Mission, Vision</a:t>
            </a:r>
            <a:r>
              <a:rPr lang="en-US" dirty="0"/>
              <a:t> (45)</a:t>
            </a:r>
          </a:p>
          <a:p>
            <a:r>
              <a:rPr lang="en-US" b="1" dirty="0"/>
              <a:t>January meetings</a:t>
            </a:r>
            <a:r>
              <a:rPr lang="en-US" dirty="0"/>
              <a:t>- (10)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January 8th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Set last meeting in January</a:t>
            </a:r>
          </a:p>
        </p:txBody>
      </p:sp>
    </p:spTree>
    <p:extLst>
      <p:ext uri="{BB962C8B-B14F-4D97-AF65-F5344CB8AC3E}">
        <p14:creationId xmlns:p14="http://schemas.microsoft.com/office/powerpoint/2010/main" val="42766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4350" y="533401"/>
            <a:ext cx="58293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5715000" cy="70866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PHILOSOPHY </a:t>
            </a:r>
            <a:r>
              <a:rPr lang="en-US" sz="1800" b="1" dirty="0">
                <a:solidFill>
                  <a:schemeClr val="tx1"/>
                </a:solidFill>
              </a:rPr>
              <a:t>OF SCHOOL DISTRICT OF </a:t>
            </a:r>
            <a:r>
              <a:rPr lang="en-US" sz="1800" b="1" dirty="0" smtClean="0">
                <a:solidFill>
                  <a:schemeClr val="tx1"/>
                </a:solidFill>
              </a:rPr>
              <a:t>COLBY </a:t>
            </a:r>
            <a:r>
              <a:rPr lang="en-US" sz="1800" dirty="0" smtClean="0">
                <a:solidFill>
                  <a:schemeClr val="tx1"/>
                </a:solidFill>
              </a:rPr>
              <a:t>(continued)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Social growth and human relationship in the student must be fostered and guided. The student must identify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his position in the home, church, and society in general. It is desirable that he know the satisfaction of joining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 a variety of interests and activities with others and recognize that his own development and welfare is, in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part, the product of the influence of others.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It is the purpose of the school to educate the student as a wise consumer of goods and services. Economic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efficiency as a potential producer should also be stressed. The wise selection of a chosen field of work is to be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encouraged. Emphasis should be placed on securing a desirable balance between the individual's needs and his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ants.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Instruction in civic responsibility is to be offered. The individual must recognize and observe laws as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necessary for personal and group relations. Citizenship and the responsibilities of a citizen to his government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should be incorporated into the curriculum as well as educational experiences that encourage the individual's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desire to become a useful member of society.</a:t>
            </a:r>
          </a:p>
        </p:txBody>
      </p:sp>
    </p:spTree>
    <p:extLst>
      <p:ext uri="{BB962C8B-B14F-4D97-AF65-F5344CB8AC3E}">
        <p14:creationId xmlns:p14="http://schemas.microsoft.com/office/powerpoint/2010/main" val="2844464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4350" y="533401"/>
            <a:ext cx="58293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5715000" cy="70866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PHILOSOPHY </a:t>
            </a:r>
            <a:r>
              <a:rPr lang="en-US" sz="1800" b="1" dirty="0">
                <a:solidFill>
                  <a:schemeClr val="tx1"/>
                </a:solidFill>
              </a:rPr>
              <a:t>OF SCHOOL DISTRICT OF </a:t>
            </a:r>
            <a:r>
              <a:rPr lang="en-US" sz="1800" b="1" dirty="0" smtClean="0">
                <a:solidFill>
                  <a:schemeClr val="tx1"/>
                </a:solidFill>
              </a:rPr>
              <a:t>COLBY </a:t>
            </a:r>
            <a:r>
              <a:rPr lang="en-US" sz="1800" dirty="0" smtClean="0">
                <a:solidFill>
                  <a:schemeClr val="tx1"/>
                </a:solidFill>
              </a:rPr>
              <a:t>(continued)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It is recognized that the function of education is not restricted to the school. Cooperation from the home,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church, and society is necessary for a sound foundation for useful and happy living in a society. The school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should be responsive to the demands of the citizens of the community. The educational program should be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elastic enough to be sensitive to the will of the people.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The school recognizes the needs of youth as defined by the Education Policies Commission of the National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Education Association. These needs are met to the best of the school's ability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are listed as follows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1800" u="sng" dirty="0">
                <a:solidFill>
                  <a:schemeClr val="tx1"/>
                </a:solidFill>
              </a:rPr>
              <a:t>IMPERATIVE NEEDS OF YOUTH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All youth need to develop salable skills and those understandings and attitudes that make the worker an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intelligent and productive participant in economic life. To this end, most youth need supervised work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experience as well as education in the skills and knowledge of their occupations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32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4350" y="533401"/>
            <a:ext cx="58293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5715000" cy="70866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PHILOSOPHY </a:t>
            </a:r>
            <a:r>
              <a:rPr lang="en-US" sz="1800" b="1" dirty="0">
                <a:solidFill>
                  <a:schemeClr val="tx1"/>
                </a:solidFill>
              </a:rPr>
              <a:t>OF SCHOOL DISTRICT OF </a:t>
            </a:r>
            <a:r>
              <a:rPr lang="en-US" sz="1800" b="1" dirty="0" smtClean="0">
                <a:solidFill>
                  <a:schemeClr val="tx1"/>
                </a:solidFill>
              </a:rPr>
              <a:t>COLBY </a:t>
            </a:r>
            <a:r>
              <a:rPr lang="en-US" sz="1800" dirty="0" smtClean="0">
                <a:solidFill>
                  <a:schemeClr val="tx1"/>
                </a:solidFill>
              </a:rPr>
              <a:t>(continued)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All youth need to understand the rights and duties of the citizen of a democratic society, and to be diligent and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competent in the performance of their obligations as members of the community and citizens of the state and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nation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All youth need to understand the significance of the family for the individual and society and the conditions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conducive to successful family life.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All youth need to understand the methods of science, the influence of science on human life, and the main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scientific facts concerning the nature of the world and of man.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All youth need opportunities to develop their capacities to appreciate beauty in literature, art, music, and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nature.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All youth need to be able to use their leisure time well and to budget it wisely, balancing activities that yield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satisfactions to the individual with those that are socially useful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7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4350" y="533401"/>
            <a:ext cx="58293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5715000" cy="70866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PHILOSOPHY </a:t>
            </a:r>
            <a:r>
              <a:rPr lang="en-US" sz="1800" b="1" dirty="0">
                <a:solidFill>
                  <a:schemeClr val="tx1"/>
                </a:solidFill>
              </a:rPr>
              <a:t>OF SCHOOL DISTRICT OF </a:t>
            </a:r>
            <a:r>
              <a:rPr lang="en-US" sz="1800" b="1" dirty="0" smtClean="0">
                <a:solidFill>
                  <a:schemeClr val="tx1"/>
                </a:solidFill>
              </a:rPr>
              <a:t>COLBY </a:t>
            </a:r>
            <a:r>
              <a:rPr lang="en-US" sz="1800" dirty="0" smtClean="0">
                <a:solidFill>
                  <a:schemeClr val="tx1"/>
                </a:solidFill>
              </a:rPr>
              <a:t>(continued)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All youth need to develop respect for other persons, to grow in their insight into ethical values and principles,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and to be able to live and work cooperatively with others.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All youth need to grow in ability to think rationally, to express their thoughts clearly, and to read and listen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with understanding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LEGAL REFERENCE: Wisconsin Stats. 118.01, 118.13, 118.30(1g), </a:t>
            </a:r>
            <a:r>
              <a:rPr lang="en-US" sz="1800" dirty="0" smtClean="0">
                <a:solidFill>
                  <a:schemeClr val="tx1"/>
                </a:solidFill>
              </a:rPr>
              <a:t>121.02(1)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r"/>
            <a:r>
              <a:rPr lang="en-US" sz="1400" dirty="0">
                <a:solidFill>
                  <a:schemeClr val="tx1"/>
                </a:solidFill>
              </a:rPr>
              <a:t>REVISED: 01/21/02</a:t>
            </a:r>
          </a:p>
          <a:p>
            <a:pPr algn="r"/>
            <a:r>
              <a:rPr lang="en-US" sz="1400" dirty="0">
                <a:solidFill>
                  <a:schemeClr val="tx1"/>
                </a:solidFill>
              </a:rPr>
              <a:t>REVISED: 10/22/12</a:t>
            </a:r>
          </a:p>
        </p:txBody>
      </p:sp>
    </p:spTree>
    <p:extLst>
      <p:ext uri="{BB962C8B-B14F-4D97-AF65-F5344CB8AC3E}">
        <p14:creationId xmlns:p14="http://schemas.microsoft.com/office/powerpoint/2010/main" val="356013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5029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Where are we</a:t>
            </a:r>
            <a:r>
              <a:rPr lang="en-US" sz="4000" b="1" dirty="0" smtClean="0"/>
              <a:t>?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Where </a:t>
            </a:r>
            <a:r>
              <a:rPr lang="en-US" sz="4000" b="1" dirty="0"/>
              <a:t>are we going</a:t>
            </a:r>
            <a:r>
              <a:rPr lang="en-US" sz="4000" b="1" dirty="0" smtClean="0"/>
              <a:t>?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Data based </a:t>
            </a:r>
          </a:p>
          <a:p>
            <a:pPr algn="ctr"/>
            <a:r>
              <a:rPr lang="en-US" sz="4000" b="1" dirty="0" smtClean="0"/>
              <a:t>decision making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/>
              <a:t>School Facts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/>
              <a:t>Baird Financial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/>
              <a:t>a</a:t>
            </a:r>
            <a:r>
              <a:rPr lang="en-US" b="1" dirty="0" err="1" smtClean="0"/>
              <a:t>bbycolby</a:t>
            </a:r>
            <a:r>
              <a:rPr lang="en-US" b="1" dirty="0" smtClean="0"/>
              <a:t> Chamber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Clark County </a:t>
            </a:r>
          </a:p>
          <a:p>
            <a:pPr marL="0" indent="0" algn="ctr">
              <a:buNone/>
            </a:pP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4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Participation Trends</a:t>
            </a:r>
          </a:p>
          <a:p>
            <a:pPr marL="0" indent="0" algn="ctr">
              <a:buNone/>
            </a:pPr>
            <a:r>
              <a:rPr lang="en-US" dirty="0" smtClean="0"/>
              <a:t>Extra-Curricular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Cooperation with other Districts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List of courses “offered”</a:t>
            </a:r>
          </a:p>
          <a:p>
            <a:pPr marL="0" indent="0" algn="ctr">
              <a:buNone/>
            </a:pPr>
            <a:r>
              <a:rPr lang="en-US" dirty="0" smtClean="0"/>
              <a:t>That did not run due to </a:t>
            </a:r>
          </a:p>
          <a:p>
            <a:pPr marL="0" indent="0" algn="ctr">
              <a:buNone/>
            </a:pPr>
            <a:r>
              <a:rPr lang="en-US" dirty="0" smtClean="0"/>
              <a:t>low student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4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951</Words>
  <Application>Microsoft Office PowerPoint</Application>
  <PresentationFormat>On-screen Show (4:3)</PresentationFormat>
  <Paragraphs>132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Data</vt:lpstr>
      <vt:lpstr>Data Request</vt:lpstr>
      <vt:lpstr>PowerPoint Presentation</vt:lpstr>
      <vt:lpstr>PowerPoint Presentation</vt:lpstr>
      <vt:lpstr>Data Request</vt:lpstr>
      <vt:lpstr>PowerPoint Presentation</vt:lpstr>
      <vt:lpstr>PowerPoint Presentation</vt:lpstr>
      <vt:lpstr>PowerPoint Presentation</vt:lpstr>
      <vt:lpstr>SOAR Results Prioritization Activity</vt:lpstr>
      <vt:lpstr>PowerPoint Presentation</vt:lpstr>
      <vt:lpstr>PowerPoint Presentation</vt:lpstr>
      <vt:lpstr>PowerPoint Presentation</vt:lpstr>
      <vt:lpstr>Mission and Vision</vt:lpstr>
      <vt:lpstr>Mission Statement</vt:lpstr>
      <vt:lpstr>Vision</vt:lpstr>
      <vt:lpstr>Vision</vt:lpstr>
      <vt:lpstr>Vision</vt:lpstr>
      <vt:lpstr>Vision</vt:lpstr>
      <vt:lpstr>Vision</vt:lpstr>
      <vt:lpstr>Vision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Seifert</dc:creator>
  <cp:lastModifiedBy>Steven Kolden</cp:lastModifiedBy>
  <cp:revision>21</cp:revision>
  <cp:lastPrinted>2013-12-09T18:44:53Z</cp:lastPrinted>
  <dcterms:created xsi:type="dcterms:W3CDTF">2013-12-05T17:02:28Z</dcterms:created>
  <dcterms:modified xsi:type="dcterms:W3CDTF">2014-01-03T16:47:18Z</dcterms:modified>
</cp:coreProperties>
</file>